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70" r:id="rId8"/>
    <p:sldId id="271" r:id="rId9"/>
    <p:sldId id="272" r:id="rId10"/>
    <p:sldId id="273" r:id="rId11"/>
    <p:sldId id="259" r:id="rId12"/>
    <p:sldId id="260" r:id="rId13"/>
    <p:sldId id="261" r:id="rId14"/>
    <p:sldId id="262" r:id="rId15"/>
    <p:sldId id="267" r:id="rId16"/>
    <p:sldId id="268" r:id="rId17"/>
    <p:sldId id="269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7A71AF-1127-46AE-98C5-05033295418E}" v="8" dt="2024-08-28T15:37:5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215A8-FE91-4D97-B399-9AF6DC38D8F3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B6F1-12B2-4427-A247-ACFCBF040C5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898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Es una colección de uno o mas tipos de elementos denominados miembros, y cada uno puede ser o no de diferente tipo de dato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320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801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319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814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643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4967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2168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114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4769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702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952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1978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97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15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070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791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408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E4A59-C93C-1D83-E39A-D241975F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D20701-3836-2BB3-A453-9430A812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45E036-9F6E-B570-0024-A2311267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B3121-AE92-4625-67E5-85AFCE73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9030A-C6E6-2921-B05D-513898DA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32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FA202-9612-D13E-C8CF-A69837C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D09E3A-1682-7F80-2ADE-524B3C074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928FC-03B3-E900-5FD0-D5FC4C41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F72EA3-B2B6-EF59-CA35-4FB23AD1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2EB230-365D-14DF-65B8-9B95F57F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77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53CD63-4C2F-28F3-89C3-1F0F8357F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C7E8C1-45A5-D511-8CD7-90D2CBD44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A255D-B042-D1D9-38CC-6AD589C8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046359-01AF-FCFB-8CAD-B436E98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F97E1-E243-6DD5-894E-F9DEE5B2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48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2EC68-9A37-4C5B-BEE9-90ED2334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A06CE4-9604-C223-48A3-C0846B9D3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30C69B-A715-B91E-9538-BCFCB24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B21E8-4E89-4E84-E667-7220119D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186B5-9259-DFDB-8468-12CA716B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582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CFDC5-2DE5-DE9F-FBFC-118C4CCD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9D46EB-85A3-7EA7-3CA4-419765B7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79A159-1D24-3CF6-73EB-0EDF9621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6BD304-5604-9E37-4D60-BE42A761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ED64B1-8852-B02D-ED17-3D299CEF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68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67653-09C6-B3CA-18E3-B0E3F253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6C5E4-212A-5734-09DC-E05D7154A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E95B7-A084-F2DC-A24D-72E0032B5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C1AE9E-CF2C-8D3C-751C-E1DF316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7F7A58-2068-B5E5-7A7A-BF949E69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D6715B-9C62-7102-B904-9CEF85E6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91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69902-0938-7E81-B12D-604659CE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AA495A-019B-E1BF-136C-3FAB71BF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209031-794C-964B-F7B6-E8137E843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2E5F00-9868-A7AA-D458-91735D53B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FE3069-2C7C-E147-7AC2-93BF24998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7992CC-2F3D-E5CB-1785-642DF188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2EE8CB-7743-BEDB-B06F-46FC2632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8EDD87-85EB-CB8A-3AAC-B0969ED3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38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4B6B5-0F18-4E76-C1EB-94932E8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A79E8B-3805-01D5-0E53-1F97CECF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53D13F-B3FA-91F1-2C6E-B1B1806E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A33C8C-BCE3-D12B-7C76-126C16C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40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E11915-D212-3468-E6FC-C82CF48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8184F1-CD73-8B30-8A9A-FB822083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6ED4E3-D71B-7649-04BD-09538E55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62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85297-D904-6EA1-1DD1-0B605486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CDB99-94FD-AB47-79B9-4CB0D46D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862101-8BBD-B4D1-1AA3-3CA76C95B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19551-4910-9036-997F-A087CE08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2D6433-B23F-0CF2-4F63-0500E2F8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1958E4-A9F0-6EBB-67ED-950F464D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861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5BD24-3A33-35C2-5417-62281BCB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D6A963-5769-F5B8-09B1-72677102F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7A8C15-A1C8-EAD7-AE40-8D1E62458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9429D5-0BB1-612F-1ABE-707C4A17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313CDF-AD3E-3618-2E66-E3AF53BD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2B8816-8E00-C235-16FE-9E447A82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786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A3AAC7-B4E4-28CC-3DC4-29CB1030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EAC371-52ED-58F6-113E-966F79EE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4F806E-D31F-68D8-41AF-3DE1C4F0E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3D178-5302-43BF-BCE8-9D65FDEC4E28}" type="datetimeFigureOut">
              <a:rPr lang="es-AR" smtClean="0"/>
              <a:t>28/8/2024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E8D422-AB3B-CFF9-BBBF-CD3EFD7F3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800FF1-A43C-342C-940C-AFBD426D6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858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0562" y="727208"/>
            <a:ext cx="5784110" cy="1164976"/>
          </a:xfrm>
        </p:spPr>
        <p:txBody>
          <a:bodyPr>
            <a:normAutofit/>
          </a:bodyPr>
          <a:lstStyle/>
          <a:p>
            <a:r>
              <a: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59A965-3C6B-8966-A26A-9552CD08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4365" y="3148272"/>
            <a:ext cx="5334931" cy="2189214"/>
          </a:xfrm>
        </p:spPr>
        <p:txBody>
          <a:bodyPr>
            <a:normAutofit/>
          </a:bodyPr>
          <a:lstStyle/>
          <a:p>
            <a:r>
              <a:rPr lang="es-MX" dirty="0"/>
              <a:t>Concepto</a:t>
            </a:r>
          </a:p>
          <a:p>
            <a:r>
              <a:rPr lang="es-MX" dirty="0"/>
              <a:t>Características</a:t>
            </a:r>
          </a:p>
          <a:p>
            <a:r>
              <a:rPr lang="es-MX" dirty="0"/>
              <a:t>Utilización</a:t>
            </a:r>
          </a:p>
          <a:p>
            <a:r>
              <a:rPr lang="es-MX" dirty="0"/>
              <a:t>Gestión</a:t>
            </a:r>
          </a:p>
          <a:p>
            <a:endParaRPr lang="es-AR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000541" y="1659855"/>
            <a:ext cx="2583024" cy="258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</p:spTree>
    <p:extLst>
      <p:ext uri="{BB962C8B-B14F-4D97-AF65-F5344CB8AC3E}">
        <p14:creationId xmlns:p14="http://schemas.microsoft.com/office/powerpoint/2010/main" val="375620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802128" y="245945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CC2DA6B-1A0F-4E0A-8131-B11AD1D6039D}"/>
              </a:ext>
            </a:extLst>
          </p:cNvPr>
          <p:cNvSpPr txBox="1">
            <a:spLocks/>
          </p:cNvSpPr>
          <p:nvPr/>
        </p:nvSpPr>
        <p:spPr>
          <a:xfrm>
            <a:off x="357976" y="2004004"/>
            <a:ext cx="1886016" cy="59100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declaro</a:t>
            </a: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8BE07F-A373-118B-BB7E-575A15B8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959" y="851504"/>
            <a:ext cx="8096901" cy="508316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243992" y="2001442"/>
            <a:ext cx="1339138" cy="298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82581BDB-9489-14E3-8CD7-B5633E10C5E7}"/>
              </a:ext>
            </a:extLst>
          </p:cNvPr>
          <p:cNvSpPr txBox="1">
            <a:spLocks/>
          </p:cNvSpPr>
          <p:nvPr/>
        </p:nvSpPr>
        <p:spPr>
          <a:xfrm>
            <a:off x="146900" y="3049988"/>
            <a:ext cx="1886016" cy="59100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Inicializo con datos</a:t>
            </a:r>
          </a:p>
          <a:p>
            <a:endParaRPr lang="es-AR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9CDBA72-125B-3DCD-0967-2B94144A12CB}"/>
              </a:ext>
            </a:extLst>
          </p:cNvPr>
          <p:cNvCxnSpPr>
            <a:cxnSpLocks/>
          </p:cNvCxnSpPr>
          <p:nvPr/>
        </p:nvCxnSpPr>
        <p:spPr>
          <a:xfrm flipV="1">
            <a:off x="1912345" y="2653850"/>
            <a:ext cx="1370160" cy="6916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A6CCA784-19BB-45E5-0E64-96B1C1C00B38}"/>
              </a:ext>
            </a:extLst>
          </p:cNvPr>
          <p:cNvSpPr txBox="1">
            <a:spLocks/>
          </p:cNvSpPr>
          <p:nvPr/>
        </p:nvSpPr>
        <p:spPr>
          <a:xfrm>
            <a:off x="31032" y="4293146"/>
            <a:ext cx="1886016" cy="59100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Muestro Datos</a:t>
            </a:r>
          </a:p>
          <a:p>
            <a:endParaRPr lang="es-AR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854D7A5-E4F8-1F81-E3EA-AC0CE7A05C6D}"/>
              </a:ext>
            </a:extLst>
          </p:cNvPr>
          <p:cNvCxnSpPr>
            <a:cxnSpLocks/>
          </p:cNvCxnSpPr>
          <p:nvPr/>
        </p:nvCxnSpPr>
        <p:spPr>
          <a:xfrm flipV="1">
            <a:off x="1796477" y="4196996"/>
            <a:ext cx="1117084" cy="39165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5CCC32E2-DF59-FF0A-4A89-4FD0DDA10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1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802128" y="245945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181D1E-A4E5-D6F6-E491-00834D249EB2}"/>
              </a:ext>
            </a:extLst>
          </p:cNvPr>
          <p:cNvSpPr txBox="1"/>
          <p:nvPr/>
        </p:nvSpPr>
        <p:spPr>
          <a:xfrm>
            <a:off x="3697761" y="1663602"/>
            <a:ext cx="541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Distintas Maneras de definición de una Estructura</a:t>
            </a:r>
            <a:endParaRPr lang="es-AR" dirty="0"/>
          </a:p>
        </p:txBody>
      </p:sp>
      <p:sp>
        <p:nvSpPr>
          <p:cNvPr id="9" name="CuadroTexto 8">
            <a:hlinkClick r:id="rId4" action="ppaction://hlinksldjump"/>
            <a:extLst>
              <a:ext uri="{FF2B5EF4-FFF2-40B4-BE49-F238E27FC236}">
                <a16:creationId xmlns:a16="http://schemas.microsoft.com/office/drawing/2014/main" id="{752577CA-B360-B8EF-A5C5-FD04073F0AAD}"/>
              </a:ext>
            </a:extLst>
          </p:cNvPr>
          <p:cNvSpPr txBox="1"/>
          <p:nvPr/>
        </p:nvSpPr>
        <p:spPr>
          <a:xfrm rot="10800000" flipV="1">
            <a:off x="4586549" y="2573784"/>
            <a:ext cx="2561149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Registro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 cliente;</a:t>
            </a:r>
            <a:endParaRPr lang="es-AR" dirty="0"/>
          </a:p>
        </p:txBody>
      </p:sp>
      <p:sp>
        <p:nvSpPr>
          <p:cNvPr id="17" name="CuadroTexto 16">
            <a:hlinkClick r:id="rId5" action="ppaction://hlinksldjump"/>
            <a:extLst>
              <a:ext uri="{FF2B5EF4-FFF2-40B4-BE49-F238E27FC236}">
                <a16:creationId xmlns:a16="http://schemas.microsoft.com/office/drawing/2014/main" id="{83E2ADE1-9E07-07D7-26EE-278E5B130CE4}"/>
              </a:ext>
            </a:extLst>
          </p:cNvPr>
          <p:cNvSpPr txBox="1"/>
          <p:nvPr/>
        </p:nvSpPr>
        <p:spPr>
          <a:xfrm rot="10800000" flipV="1">
            <a:off x="552564" y="2391519"/>
            <a:ext cx="3458577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struct</a:t>
            </a:r>
            <a:r>
              <a:rPr lang="es-MX" dirty="0"/>
              <a:t> Persona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};</a:t>
            </a:r>
          </a:p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Persona Cliente;</a:t>
            </a:r>
            <a:endParaRPr lang="es-AR" dirty="0"/>
          </a:p>
        </p:txBody>
      </p:sp>
      <p:sp>
        <p:nvSpPr>
          <p:cNvPr id="21" name="CuadroTexto 20">
            <a:hlinkClick r:id="rId6" action="ppaction://hlinksldjump"/>
            <a:extLst>
              <a:ext uri="{FF2B5EF4-FFF2-40B4-BE49-F238E27FC236}">
                <a16:creationId xmlns:a16="http://schemas.microsoft.com/office/drawing/2014/main" id="{2764AD53-FCFA-5083-E6BD-598BB7551F58}"/>
              </a:ext>
            </a:extLst>
          </p:cNvPr>
          <p:cNvSpPr txBox="1"/>
          <p:nvPr/>
        </p:nvSpPr>
        <p:spPr>
          <a:xfrm rot="10800000" flipV="1">
            <a:off x="8299106" y="2573784"/>
            <a:ext cx="3458577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cliente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}cliente;</a:t>
            </a:r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93E0ED1-8199-EF88-8C73-D37690C17DA4}"/>
              </a:ext>
            </a:extLst>
          </p:cNvPr>
          <p:cNvSpPr txBox="1"/>
          <p:nvPr/>
        </p:nvSpPr>
        <p:spPr>
          <a:xfrm>
            <a:off x="3161110" y="4874743"/>
            <a:ext cx="5412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/>
              <a:t>Typedef</a:t>
            </a:r>
            <a:r>
              <a:rPr lang="es-MX" dirty="0"/>
              <a:t>, nos permite definir un sinónimo de un tipo de datos definido por el usuario</a:t>
            </a:r>
            <a:endParaRPr lang="es-AR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B9229CF2-14D0-013E-72C6-2F7C25416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9C345C-CF81-6557-E3A3-1716DF16E411}"/>
              </a:ext>
            </a:extLst>
          </p:cNvPr>
          <p:cNvSpPr txBox="1"/>
          <p:nvPr/>
        </p:nvSpPr>
        <p:spPr>
          <a:xfrm>
            <a:off x="2395094" y="1554436"/>
            <a:ext cx="614855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codigo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MX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300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84208D-5457-EE4C-BBB6-ABAD6A5C5D65}"/>
              </a:ext>
            </a:extLst>
          </p:cNvPr>
          <p:cNvSpPr txBox="1"/>
          <p:nvPr/>
        </p:nvSpPr>
        <p:spPr>
          <a:xfrm>
            <a:off x="2963916" y="2884015"/>
            <a:ext cx="74183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registro de 10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datos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como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maximo</a:t>
            </a:r>
            <a:endParaRPr lang="pt-B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1" name="Imagen 10" descr="Médico sosteniendo una señal">
            <a:extLst>
              <a:ext uri="{FF2B5EF4-FFF2-40B4-BE49-F238E27FC236}">
                <a16:creationId xmlns:a16="http://schemas.microsoft.com/office/drawing/2014/main" id="{151C351A-D55D-DFC2-8A30-F85F89A36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28" y="58850"/>
            <a:ext cx="4823491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03FDE48-AD19-B326-2C43-175A2663CA38}"/>
              </a:ext>
            </a:extLst>
          </p:cNvPr>
          <p:cNvSpPr/>
          <p:nvPr/>
        </p:nvSpPr>
        <p:spPr>
          <a:xfrm>
            <a:off x="3885266" y="1774947"/>
            <a:ext cx="32816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¡¡Listo !!</a:t>
            </a:r>
            <a:b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 practicar</a:t>
            </a:r>
          </a:p>
        </p:txBody>
      </p:sp>
    </p:spTree>
    <p:extLst>
      <p:ext uri="{BB962C8B-B14F-4D97-AF65-F5344CB8AC3E}">
        <p14:creationId xmlns:p14="http://schemas.microsoft.com/office/powerpoint/2010/main" val="405962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17" name="CuadroTexto 16">
            <a:hlinkClick r:id="rId4" action="ppaction://hlinksldjump"/>
            <a:extLst>
              <a:ext uri="{FF2B5EF4-FFF2-40B4-BE49-F238E27FC236}">
                <a16:creationId xmlns:a16="http://schemas.microsoft.com/office/drawing/2014/main" id="{83E2ADE1-9E07-07D7-26EE-278E5B130CE4}"/>
              </a:ext>
            </a:extLst>
          </p:cNvPr>
          <p:cNvSpPr txBox="1"/>
          <p:nvPr/>
        </p:nvSpPr>
        <p:spPr>
          <a:xfrm rot="10800000" flipV="1">
            <a:off x="8410692" y="959536"/>
            <a:ext cx="3458577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struct</a:t>
            </a:r>
            <a:r>
              <a:rPr lang="es-MX" dirty="0"/>
              <a:t> Persona</a:t>
            </a:r>
          </a:p>
          <a:p>
            <a:r>
              <a:rPr lang="es-MX" dirty="0"/>
              <a:t>{</a:t>
            </a:r>
          </a:p>
          <a:p>
            <a:r>
              <a:rPr lang="es-MX" dirty="0">
                <a:solidFill>
                  <a:schemeClr val="tx1"/>
                </a:solidFill>
              </a:rPr>
              <a:t>     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nombre[50];</a:t>
            </a:r>
          </a:p>
          <a:p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edad;</a:t>
            </a:r>
          </a:p>
          <a:p>
            <a:r>
              <a:rPr lang="es-MX" dirty="0"/>
              <a:t>};</a:t>
            </a:r>
          </a:p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Persona Cliente;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4D7F0E-B29A-3432-DCBC-4CB20515E819}"/>
              </a:ext>
            </a:extLst>
          </p:cNvPr>
          <p:cNvSpPr txBox="1"/>
          <p:nvPr/>
        </p:nvSpPr>
        <p:spPr>
          <a:xfrm>
            <a:off x="1548180" y="394691"/>
            <a:ext cx="6862512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5B058-3B1E-B993-E3DA-C77580BF76B2}"/>
              </a:ext>
            </a:extLst>
          </p:cNvPr>
          <p:cNvSpPr txBox="1"/>
          <p:nvPr/>
        </p:nvSpPr>
        <p:spPr>
          <a:xfrm>
            <a:off x="8735101" y="3174642"/>
            <a:ext cx="289782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000" b="0" i="0" dirty="0">
                <a:effectLst/>
                <a:latin typeface="Söhne"/>
              </a:rPr>
              <a:t>estamos básicamente diciendo que "cliente" es solo un nombre más corto y fácil de recordar para nuestra estructura "Registro",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19925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7F03F3-BC90-B9DD-71BD-78121A1EB6FF}"/>
              </a:ext>
            </a:extLst>
          </p:cNvPr>
          <p:cNvSpPr txBox="1"/>
          <p:nvPr/>
        </p:nvSpPr>
        <p:spPr>
          <a:xfrm>
            <a:off x="2047886" y="66676"/>
            <a:ext cx="614855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uadroTexto 7">
            <a:hlinkClick r:id="rId4" action="ppaction://hlinksldjump"/>
            <a:extLst>
              <a:ext uri="{FF2B5EF4-FFF2-40B4-BE49-F238E27FC236}">
                <a16:creationId xmlns:a16="http://schemas.microsoft.com/office/drawing/2014/main" id="{BD7582EC-F1EA-57B1-8954-8806FBE9C473}"/>
              </a:ext>
            </a:extLst>
          </p:cNvPr>
          <p:cNvSpPr txBox="1"/>
          <p:nvPr/>
        </p:nvSpPr>
        <p:spPr>
          <a:xfrm rot="10800000" flipV="1">
            <a:off x="8696142" y="1160848"/>
            <a:ext cx="315952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Registro</a:t>
            </a:r>
          </a:p>
          <a:p>
            <a:r>
              <a:rPr lang="es-MX" dirty="0"/>
              <a:t>{</a:t>
            </a:r>
          </a:p>
          <a:p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nombre[50];</a:t>
            </a:r>
          </a:p>
          <a:p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edad;</a:t>
            </a:r>
          </a:p>
          <a:p>
            <a:r>
              <a:rPr lang="es-MX" dirty="0"/>
              <a:t>} cliente;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53CFA66-F87E-1A5C-95E2-2E481D84C09F}"/>
              </a:ext>
            </a:extLst>
          </p:cNvPr>
          <p:cNvSpPr txBox="1"/>
          <p:nvPr/>
        </p:nvSpPr>
        <p:spPr>
          <a:xfrm>
            <a:off x="9082331" y="3009852"/>
            <a:ext cx="289782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000" b="0" i="0" dirty="0">
                <a:effectLst/>
                <a:latin typeface="Söhne"/>
              </a:rPr>
              <a:t>estamos básicamente diciendo que "cliente" es solo un nombre más corto y fácil de recordar para nuestra estructura "Registro",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77654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3213" y="58850"/>
            <a:ext cx="2285244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CuadroTexto 2">
            <a:hlinkClick r:id="rId4" action="ppaction://hlinksldjump"/>
            <a:extLst>
              <a:ext uri="{FF2B5EF4-FFF2-40B4-BE49-F238E27FC236}">
                <a16:creationId xmlns:a16="http://schemas.microsoft.com/office/drawing/2014/main" id="{746A4636-57EE-09BD-AE43-535BCD73E4F7}"/>
              </a:ext>
            </a:extLst>
          </p:cNvPr>
          <p:cNvSpPr txBox="1"/>
          <p:nvPr/>
        </p:nvSpPr>
        <p:spPr>
          <a:xfrm rot="10800000" flipV="1">
            <a:off x="8558653" y="1438917"/>
            <a:ext cx="3458577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cliente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}cliente;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7413CF-50BC-007A-5D3A-707892230BD1}"/>
              </a:ext>
            </a:extLst>
          </p:cNvPr>
          <p:cNvSpPr txBox="1"/>
          <p:nvPr/>
        </p:nvSpPr>
        <p:spPr>
          <a:xfrm>
            <a:off x="2115200" y="31936"/>
            <a:ext cx="614855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"cliente"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Cliente1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del cliente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"Código: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"Apellido: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29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259" y="291387"/>
            <a:ext cx="2447480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 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C1F9E5-CD75-F64A-3505-9B74B5BAB034}"/>
              </a:ext>
            </a:extLst>
          </p:cNvPr>
          <p:cNvSpPr txBox="1"/>
          <p:nvPr/>
        </p:nvSpPr>
        <p:spPr>
          <a:xfrm>
            <a:off x="1386950" y="85757"/>
            <a:ext cx="8164840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38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6C854AD-C90C-7742-FF2B-B7120CC0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989" y="1478423"/>
            <a:ext cx="7953847" cy="2060527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AB86737-DB16-2721-AFBC-CCEC1933E651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C9111A-E94A-189B-C8DC-69072FBCC169}"/>
              </a:ext>
            </a:extLst>
          </p:cNvPr>
          <p:cNvSpPr txBox="1"/>
          <p:nvPr/>
        </p:nvSpPr>
        <p:spPr>
          <a:xfrm>
            <a:off x="3128385" y="3926713"/>
            <a:ext cx="61550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/>
              <a:t>C</a:t>
            </a:r>
            <a:r>
              <a:rPr lang="es-MX" sz="3200" b="0" i="0" u="none" strike="noStrike" baseline="0" dirty="0"/>
              <a:t>olecciones de variables relacionadas bajo un nombre.</a:t>
            </a:r>
            <a:endParaRPr lang="es-AR" sz="3200" dirty="0"/>
          </a:p>
        </p:txBody>
      </p:sp>
      <p:pic>
        <p:nvPicPr>
          <p:cNvPr id="8" name="Imagen 7" descr="Empresaria joven señalando hacia arriba">
            <a:extLst>
              <a:ext uri="{FF2B5EF4-FFF2-40B4-BE49-F238E27FC236}">
                <a16:creationId xmlns:a16="http://schemas.microsoft.com/office/drawing/2014/main" id="{520D3D51-EAA3-E708-32E0-CDE16F3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205" y="2134748"/>
            <a:ext cx="2040861" cy="394175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60572AF-EEA7-713C-031E-2311FFB00E93}"/>
              </a:ext>
            </a:extLst>
          </p:cNvPr>
          <p:cNvSpPr/>
          <p:nvPr/>
        </p:nvSpPr>
        <p:spPr>
          <a:xfrm>
            <a:off x="4349052" y="1010570"/>
            <a:ext cx="37858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Formato de la estructura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FC624D-8323-7FBD-7DE7-4DD2DCA8B958}"/>
              </a:ext>
            </a:extLst>
          </p:cNvPr>
          <p:cNvSpPr/>
          <p:nvPr/>
        </p:nvSpPr>
        <p:spPr>
          <a:xfrm>
            <a:off x="5189540" y="3372717"/>
            <a:ext cx="17938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</a:t>
            </a:r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qué es ?</a:t>
            </a:r>
          </a:p>
        </p:txBody>
      </p:sp>
    </p:spTree>
    <p:extLst>
      <p:ext uri="{BB962C8B-B14F-4D97-AF65-F5344CB8AC3E}">
        <p14:creationId xmlns:p14="http://schemas.microsoft.com/office/powerpoint/2010/main" val="349767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FFA0D8-D95B-63B4-9CEF-012A3B29C892}"/>
              </a:ext>
            </a:extLst>
          </p:cNvPr>
          <p:cNvSpPr txBox="1"/>
          <p:nvPr/>
        </p:nvSpPr>
        <p:spPr>
          <a:xfrm>
            <a:off x="5303483" y="1782607"/>
            <a:ext cx="5243388" cy="2308324"/>
          </a:xfrm>
          <a:prstGeom prst="rect">
            <a:avLst/>
          </a:prstGeom>
          <a:solidFill>
            <a:schemeClr val="tx1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endParaRPr lang="es-MX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codigo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s-MX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s-MX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MX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B7B7959-DAB4-7D70-8AE8-675A0D889326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41F159-68F8-CD7B-CE2A-75DB11D90EBC}"/>
              </a:ext>
            </a:extLst>
          </p:cNvPr>
          <p:cNvSpPr txBox="1"/>
          <p:nvPr/>
        </p:nvSpPr>
        <p:spPr>
          <a:xfrm>
            <a:off x="530529" y="2931500"/>
            <a:ext cx="4128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u="none" strike="noStrike" baseline="0" dirty="0">
                <a:latin typeface="CMR10"/>
              </a:rPr>
              <a:t>Las estructuras son </a:t>
            </a:r>
            <a:r>
              <a:rPr lang="es-MX" sz="2400" b="1" i="1" u="none" strike="noStrike" baseline="0" dirty="0">
                <a:latin typeface="CMTI10"/>
              </a:rPr>
              <a:t>tipos de datos derivados </a:t>
            </a:r>
            <a:r>
              <a:rPr lang="es-MX" sz="2400" b="1" i="0" u="none" strike="noStrike" baseline="0" dirty="0">
                <a:latin typeface="CMR10"/>
              </a:rPr>
              <a:t>- están construidas utilizando</a:t>
            </a:r>
          </a:p>
          <a:p>
            <a:pPr algn="ctr"/>
            <a:r>
              <a:rPr lang="es-AR" sz="2400" b="1" i="0" u="none" strike="noStrike" baseline="0" dirty="0">
                <a:latin typeface="CMR10"/>
              </a:rPr>
              <a:t>objetos de otros tipos.</a:t>
            </a:r>
            <a:endParaRPr lang="es-AR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3B4D2C-C3FC-DB7A-44AC-EA1D8691C5D9}"/>
              </a:ext>
            </a:extLst>
          </p:cNvPr>
          <p:cNvSpPr txBox="1"/>
          <p:nvPr/>
        </p:nvSpPr>
        <p:spPr>
          <a:xfrm>
            <a:off x="5469370" y="4862706"/>
            <a:ext cx="5243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200" b="1" i="1" u="none" strike="noStrike" baseline="0" dirty="0">
                <a:latin typeface="CMTI10"/>
              </a:rPr>
              <a:t>miembros </a:t>
            </a:r>
            <a:r>
              <a:rPr lang="es-AR" sz="3200" b="1" i="0" u="none" strike="noStrike" baseline="0" dirty="0">
                <a:latin typeface="CMR10"/>
              </a:rPr>
              <a:t>de la estructura</a:t>
            </a:r>
            <a:r>
              <a:rPr lang="es-AR" sz="1800" b="0" i="0" u="none" strike="noStrike" baseline="0" dirty="0">
                <a:latin typeface="CMR10"/>
              </a:rPr>
              <a:t>.</a:t>
            </a:r>
            <a:endParaRPr lang="es-AR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5F6D63C-E857-BD0F-3023-338EB49DD6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755130" y="3641837"/>
            <a:ext cx="1335934" cy="1220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3088CD-B20E-165D-1373-CCBB05B66A1D}"/>
              </a:ext>
            </a:extLst>
          </p:cNvPr>
          <p:cNvSpPr txBox="1"/>
          <p:nvPr/>
        </p:nvSpPr>
        <p:spPr>
          <a:xfrm>
            <a:off x="1089710" y="1149197"/>
            <a:ext cx="4128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u="none" strike="noStrike" baseline="0" dirty="0">
                <a:latin typeface="CMR10"/>
              </a:rPr>
              <a:t>Palabra reservada </a:t>
            </a:r>
            <a:r>
              <a:rPr lang="es-MX" sz="2400" b="1" i="0" u="none" strike="noStrike" baseline="0" dirty="0" err="1">
                <a:latin typeface="CMR10"/>
              </a:rPr>
              <a:t>struct</a:t>
            </a:r>
            <a:endParaRPr lang="es-AR" sz="2400" b="1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E51F9F7-D052-8407-6D4C-4C440352E4BF}"/>
              </a:ext>
            </a:extLst>
          </p:cNvPr>
          <p:cNvCxnSpPr>
            <a:cxnSpLocks/>
          </p:cNvCxnSpPr>
          <p:nvPr/>
        </p:nvCxnSpPr>
        <p:spPr>
          <a:xfrm>
            <a:off x="4783402" y="1237153"/>
            <a:ext cx="2417498" cy="530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03B849C-E0A9-276A-9256-83624FB9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6" y="2812119"/>
            <a:ext cx="8802328" cy="31341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321481B-3E9E-38DB-7F77-A92CEB05B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208" y="20241"/>
            <a:ext cx="346758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B5B97D-7DEE-352E-C37B-ACD336DB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46" y="560011"/>
            <a:ext cx="9040487" cy="31436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075319-A05B-0694-BEA3-BC96360D8204}"/>
              </a:ext>
            </a:extLst>
          </p:cNvPr>
          <p:cNvSpPr txBox="1"/>
          <p:nvPr/>
        </p:nvSpPr>
        <p:spPr>
          <a:xfrm>
            <a:off x="388620" y="3980317"/>
            <a:ext cx="11029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 </a:t>
            </a:r>
            <a:r>
              <a:rPr lang="es-MX" sz="2400" b="1" dirty="0" err="1"/>
              <a:t>struct</a:t>
            </a:r>
            <a:r>
              <a:rPr lang="es-MX" sz="2400" b="1" dirty="0"/>
              <a:t> Libro libro1 = {"El Quijote", 1605, {"Miguel de Cervantes", 1547}};</a:t>
            </a:r>
          </a:p>
          <a:p>
            <a:r>
              <a:rPr lang="es-MX" sz="2400" b="1" dirty="0"/>
              <a:t> </a:t>
            </a:r>
            <a:r>
              <a:rPr lang="es-MX" sz="2400" b="1" dirty="0" err="1"/>
              <a:t>printf</a:t>
            </a:r>
            <a:r>
              <a:rPr lang="es-MX" sz="2400" b="1" dirty="0"/>
              <a:t>("Título del libro: %s\n", libro1.titulo);</a:t>
            </a:r>
          </a:p>
          <a:p>
            <a:r>
              <a:rPr lang="es-MX" sz="2400" b="1" dirty="0"/>
              <a:t> </a:t>
            </a:r>
            <a:r>
              <a:rPr lang="es-MX" sz="2400" b="1" dirty="0" err="1"/>
              <a:t>printf</a:t>
            </a:r>
            <a:r>
              <a:rPr lang="es-MX" sz="2400" b="1" dirty="0"/>
              <a:t>("Nombre del autor: %s\n", libro1.autor.nombre);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241542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33B6D8-22C0-D42C-3097-0A0ED8057308}"/>
              </a:ext>
            </a:extLst>
          </p:cNvPr>
          <p:cNvSpPr txBox="1"/>
          <p:nvPr/>
        </p:nvSpPr>
        <p:spPr>
          <a:xfrm>
            <a:off x="3358515" y="1443841"/>
            <a:ext cx="49002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anio_nacimiento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titulo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anio_publicacion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Arreglo de 2 autores por libro 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223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429FF7-EECB-9EAC-D92B-591B06EE661D}"/>
              </a:ext>
            </a:extLst>
          </p:cNvPr>
          <p:cNvSpPr txBox="1"/>
          <p:nvPr/>
        </p:nvSpPr>
        <p:spPr>
          <a:xfrm>
            <a:off x="1251769" y="1215062"/>
            <a:ext cx="113042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Creamos un libro con dos autores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"Don Quijote"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1605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"Miguel de Cervantes"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1547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"Otro Autor"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1600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}}};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Imprimimos los datos del libro y sus autores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"Título del libro: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titulo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"Autores: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"-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anio_nacimiento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78186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043DB-C6F9-8032-D480-DB52A31AA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137" y="2496450"/>
            <a:ext cx="3645464" cy="2189538"/>
          </a:xfrm>
        </p:spPr>
        <p:txBody>
          <a:bodyPr>
            <a:normAutofit fontScale="92500" lnSpcReduction="20000"/>
          </a:bodyPr>
          <a:lstStyle/>
          <a:p>
            <a:r>
              <a:rPr lang="es-MX" sz="3000" b="1" dirty="0"/>
              <a:t>Declaración</a:t>
            </a:r>
          </a:p>
          <a:p>
            <a:endParaRPr lang="es-MX" sz="3000" b="1" dirty="0"/>
          </a:p>
          <a:p>
            <a:r>
              <a:rPr lang="es-MX" sz="3000" b="1" dirty="0"/>
              <a:t>Y </a:t>
            </a:r>
          </a:p>
          <a:p>
            <a:endParaRPr lang="es-MX" sz="3000" b="1" dirty="0"/>
          </a:p>
          <a:p>
            <a:r>
              <a:rPr lang="es-MX" sz="3000" b="1" dirty="0"/>
              <a:t>Definición</a:t>
            </a:r>
          </a:p>
          <a:p>
            <a:endParaRPr lang="es-A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6067557" y="1700905"/>
            <a:ext cx="3645464" cy="85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¿Es lo mismo ?</a:t>
            </a:r>
          </a:p>
          <a:p>
            <a:endParaRPr lang="es-AR" dirty="0"/>
          </a:p>
        </p:txBody>
      </p:sp>
      <p:pic>
        <p:nvPicPr>
          <p:cNvPr id="11" name="Imagen 10" descr="Empresario encogiéndose de hombros">
            <a:extLst>
              <a:ext uri="{FF2B5EF4-FFF2-40B4-BE49-F238E27FC236}">
                <a16:creationId xmlns:a16="http://schemas.microsoft.com/office/drawing/2014/main" id="{FC1F9B12-2649-A1BB-0021-7E4F8F9BA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233" y="1306371"/>
            <a:ext cx="1971312" cy="4411535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</p:cNvCxnSpPr>
          <p:nvPr/>
        </p:nvCxnSpPr>
        <p:spPr>
          <a:xfrm flipV="1">
            <a:off x="4629285" y="2184725"/>
            <a:ext cx="2263005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93EC480A-BA90-46BA-0C61-275145F8BA3F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964187" y="1306371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</p:cNvCxnSpPr>
          <p:nvPr/>
        </p:nvCxnSpPr>
        <p:spPr>
          <a:xfrm flipV="1">
            <a:off x="-3154545" y="3512138"/>
            <a:ext cx="2263005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9AAACEB-DD22-278F-C51F-AEF6E6D793D6}"/>
              </a:ext>
            </a:extLst>
          </p:cNvPr>
          <p:cNvSpPr txBox="1"/>
          <p:nvPr/>
        </p:nvSpPr>
        <p:spPr>
          <a:xfrm>
            <a:off x="4054516" y="1775634"/>
            <a:ext cx="5169493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2400" b="0" i="0" dirty="0">
                <a:effectLst/>
                <a:latin typeface="Söhne Mono"/>
              </a:rPr>
              <a:t>#</a:t>
            </a:r>
            <a:r>
              <a:rPr lang="es-MX" sz="2400" b="0" i="0" dirty="0">
                <a:solidFill>
                  <a:srgbClr val="2E95D3"/>
                </a:solidFill>
                <a:effectLst/>
                <a:latin typeface="Söhne Mono"/>
              </a:rPr>
              <a:t>include</a:t>
            </a:r>
            <a:r>
              <a:rPr lang="es-MX" sz="2400" b="0" i="0" dirty="0"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&lt;</a:t>
            </a:r>
            <a:r>
              <a:rPr lang="es-MX" sz="2400" b="0" i="0" dirty="0" err="1">
                <a:solidFill>
                  <a:srgbClr val="00A67D"/>
                </a:solidFill>
                <a:effectLst/>
                <a:latin typeface="Söhne Mono"/>
              </a:rPr>
              <a:t>stdio.h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&gt;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r>
              <a:rPr lang="es-MX" sz="2400" b="0" i="0" dirty="0">
                <a:effectLst/>
                <a:latin typeface="Söhne Mono"/>
              </a:rPr>
              <a:t>#</a:t>
            </a:r>
            <a:r>
              <a:rPr lang="es-MX" sz="2400" b="0" i="0" dirty="0">
                <a:solidFill>
                  <a:srgbClr val="2E95D3"/>
                </a:solidFill>
                <a:effectLst/>
                <a:latin typeface="Söhne Mono"/>
              </a:rPr>
              <a:t>include</a:t>
            </a:r>
            <a:r>
              <a:rPr lang="es-MX" sz="2400" b="0" i="0" dirty="0"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&lt;</a:t>
            </a:r>
            <a:r>
              <a:rPr lang="es-MX" sz="2400" b="0" i="0" dirty="0" err="1">
                <a:solidFill>
                  <a:srgbClr val="00A67D"/>
                </a:solidFill>
                <a:effectLst/>
                <a:latin typeface="Söhne Mono"/>
              </a:rPr>
              <a:t>string.h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&gt;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>
                <a:effectLst/>
                <a:latin typeface="Söhne Mono"/>
              </a:rPr>
              <a:t>// Definición de la estructura fuera de </a:t>
            </a:r>
          </a:p>
          <a:p>
            <a:r>
              <a:rPr lang="es-MX" sz="2400" b="0" i="0" dirty="0" err="1">
                <a:solidFill>
                  <a:srgbClr val="2E95D3"/>
                </a:solidFill>
                <a:effectLst/>
                <a:latin typeface="Söhne Mono"/>
              </a:rPr>
              <a:t>struct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E9950C"/>
                </a:solidFill>
                <a:effectLst/>
                <a:latin typeface="Söhne Mono"/>
              </a:rPr>
              <a:t>Persona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</a:p>
          <a:p>
            <a:pPr lvl="1"/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 err="1">
                <a:solidFill>
                  <a:srgbClr val="DF3079"/>
                </a:solidFill>
                <a:effectLst/>
                <a:latin typeface="Söhne Mono"/>
              </a:rPr>
              <a:t>char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nombre[</a:t>
            </a:r>
            <a:r>
              <a:rPr lang="es-MX" sz="2400" b="0" i="0" dirty="0">
                <a:solidFill>
                  <a:srgbClr val="DF3079"/>
                </a:solidFill>
                <a:effectLst/>
                <a:latin typeface="Söhne Mono"/>
              </a:rPr>
              <a:t>50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]; </a:t>
            </a:r>
          </a:p>
          <a:p>
            <a:pPr lvl="1"/>
            <a:r>
              <a:rPr lang="es-MX" sz="2400" b="0" i="0" dirty="0" err="1">
                <a:solidFill>
                  <a:srgbClr val="DF3079"/>
                </a:solidFill>
                <a:effectLst/>
                <a:latin typeface="Söhne Mono"/>
              </a:rPr>
              <a:t>int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edad; 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};</a:t>
            </a:r>
            <a:endParaRPr lang="es-AR" sz="2400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CC2DA6B-1A0F-4E0A-8131-B11AD1D6039D}"/>
              </a:ext>
            </a:extLst>
          </p:cNvPr>
          <p:cNvSpPr txBox="1">
            <a:spLocks/>
          </p:cNvSpPr>
          <p:nvPr/>
        </p:nvSpPr>
        <p:spPr>
          <a:xfrm>
            <a:off x="1226517" y="3024504"/>
            <a:ext cx="2137168" cy="690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500" b="1" dirty="0"/>
              <a:t>Definición de la estructura fuera de </a:t>
            </a:r>
            <a:r>
              <a:rPr lang="es-MX" sz="4500" b="1" dirty="0" err="1"/>
              <a:t>main</a:t>
            </a:r>
            <a:endParaRPr lang="es-MX" sz="4500" b="1" dirty="0"/>
          </a:p>
          <a:p>
            <a:endParaRPr lang="es-AR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94523F8-79E2-7549-421F-80121963C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8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_Channel_Section_Location xmlns="dcd687b3-ff2a-4cef-8a8e-ae79212dfc5f" xsi:nil="true"/>
    <Templates xmlns="dcd687b3-ff2a-4cef-8a8e-ae79212dfc5f" xsi:nil="true"/>
    <NotebookType xmlns="dcd687b3-ff2a-4cef-8a8e-ae79212dfc5f" xsi:nil="true"/>
    <CultureName xmlns="dcd687b3-ff2a-4cef-8a8e-ae79212dfc5f" xsi:nil="true"/>
    <TeamsChannelId xmlns="dcd687b3-ff2a-4cef-8a8e-ae79212dfc5f" xsi:nil="true"/>
    <_activity xmlns="dcd687b3-ff2a-4cef-8a8e-ae79212dfc5f" xsi:nil="true"/>
    <Owner xmlns="dcd687b3-ff2a-4cef-8a8e-ae79212dfc5f">
      <UserInfo>
        <DisplayName/>
        <AccountId xsi:nil="true"/>
        <AccountType/>
      </UserInfo>
    </Owner>
    <Students xmlns="dcd687b3-ff2a-4cef-8a8e-ae79212dfc5f">
      <UserInfo>
        <DisplayName/>
        <AccountId xsi:nil="true"/>
        <AccountType/>
      </UserInfo>
    </Students>
    <Student_Groups xmlns="dcd687b3-ff2a-4cef-8a8e-ae79212dfc5f">
      <UserInfo>
        <DisplayName/>
        <AccountId xsi:nil="true"/>
        <AccountType/>
      </UserInfo>
    </Student_Groups>
    <Distribution_Groups xmlns="dcd687b3-ff2a-4cef-8a8e-ae79212dfc5f" xsi:nil="true"/>
    <AppVersion xmlns="dcd687b3-ff2a-4cef-8a8e-ae79212dfc5f" xsi:nil="true"/>
    <Invited_Teachers xmlns="dcd687b3-ff2a-4cef-8a8e-ae79212dfc5f" xsi:nil="true"/>
    <LMS_Mappings xmlns="dcd687b3-ff2a-4cef-8a8e-ae79212dfc5f" xsi:nil="true"/>
    <IsNotebookLocked xmlns="dcd687b3-ff2a-4cef-8a8e-ae79212dfc5f" xsi:nil="true"/>
    <DefaultSectionNames xmlns="dcd687b3-ff2a-4cef-8a8e-ae79212dfc5f" xsi:nil="true"/>
    <Math_Settings xmlns="dcd687b3-ff2a-4cef-8a8e-ae79212dfc5f" xsi:nil="true"/>
    <Invited_Students xmlns="dcd687b3-ff2a-4cef-8a8e-ae79212dfc5f" xsi:nil="true"/>
    <Self_Registration_Enabled xmlns="dcd687b3-ff2a-4cef-8a8e-ae79212dfc5f" xsi:nil="true"/>
    <Has_Teacher_Only_SectionGroup xmlns="dcd687b3-ff2a-4cef-8a8e-ae79212dfc5f" xsi:nil="true"/>
    <FolderType xmlns="dcd687b3-ff2a-4cef-8a8e-ae79212dfc5f" xsi:nil="true"/>
    <Is_Collaboration_Space_Locked xmlns="dcd687b3-ff2a-4cef-8a8e-ae79212dfc5f" xsi:nil="true"/>
    <Teachers xmlns="dcd687b3-ff2a-4cef-8a8e-ae79212dfc5f">
      <UserInfo>
        <DisplayName/>
        <AccountId xsi:nil="true"/>
        <AccountType/>
      </UserInfo>
    </Teach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4FD52A83EA6F42B24A8CC4AC0D895F" ma:contentTypeVersion="37" ma:contentTypeDescription="Crear nuevo documento." ma:contentTypeScope="" ma:versionID="80d96f7e16b2cd3aacbe43acec1200a0">
  <xsd:schema xmlns:xsd="http://www.w3.org/2001/XMLSchema" xmlns:xs="http://www.w3.org/2001/XMLSchema" xmlns:p="http://schemas.microsoft.com/office/2006/metadata/properties" xmlns:ns3="fa31e3e4-dd04-430e-ab11-9f2e36e54c96" xmlns:ns4="dcd687b3-ff2a-4cef-8a8e-ae79212dfc5f" targetNamespace="http://schemas.microsoft.com/office/2006/metadata/properties" ma:root="true" ma:fieldsID="0844cc8756b48a3e4f40482495e0cf9b" ns3:_="" ns4:_="">
    <xsd:import namespace="fa31e3e4-dd04-430e-ab11-9f2e36e54c96"/>
    <xsd:import namespace="dcd687b3-ff2a-4cef-8a8e-ae79212dfc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TeamsChannelId" minOccurs="0"/>
                <xsd:element ref="ns4:Math_Settings" minOccurs="0"/>
                <xsd:element ref="ns4:Distribution_Groups" minOccurs="0"/>
                <xsd:element ref="ns4:LMS_Mappings" minOccurs="0"/>
                <xsd:element ref="ns4:IsNotebookLocked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Teams_Channel_Section_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31e3e4-dd04-430e-ab11-9f2e36e54c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687b3-ff2a-4cef-8a8e-ae79212dfc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7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chers" ma:index="2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7" nillable="true" ma:displayName="Is Collaboration Space Locked" ma:internalName="Is_Collaboration_Space_Locked">
      <xsd:simpleType>
        <xsd:restriction base="dms:Boolean"/>
      </xsd:simpleType>
    </xsd:element>
    <xsd:element name="TeamsChannelId" ma:index="28" nillable="true" ma:displayName="Teams Channel Id" ma:internalName="TeamsChannelId">
      <xsd:simpleType>
        <xsd:restriction base="dms:Text"/>
      </xsd:simpleType>
    </xsd:element>
    <xsd:element name="Math_Settings" ma:index="29" nillable="true" ma:displayName="Math Settings" ma:internalName="Math_Settings">
      <xsd:simpleType>
        <xsd:restriction base="dms:Text"/>
      </xsd:simple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  <xsd:element name="MediaServiceObjectDetectorVersions" ma:index="4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11A650-0813-4591-BC93-2DE279965B90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cd687b3-ff2a-4cef-8a8e-ae79212dfc5f"/>
    <ds:schemaRef ds:uri="fa31e3e4-dd04-430e-ab11-9f2e36e54c96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268249-6D0A-47CA-81C1-2BAA3E52F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31e3e4-dd04-430e-ab11-9f2e36e54c96"/>
    <ds:schemaRef ds:uri="dcd687b3-ff2a-4cef-8a8e-ae79212dfc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93D75D-1706-4D7B-86BE-0854100AAD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1506</Words>
  <Application>Microsoft Office PowerPoint</Application>
  <PresentationFormat>Panorámica</PresentationFormat>
  <Paragraphs>315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CMR10</vt:lpstr>
      <vt:lpstr>CMTI10</vt:lpstr>
      <vt:lpstr>Consolas</vt:lpstr>
      <vt:lpstr>Söhne</vt:lpstr>
      <vt:lpstr>Söhne Mono</vt:lpstr>
      <vt:lpstr>Tema de Office</vt:lpstr>
      <vt:lpstr>Estructuras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Punteros</dc:title>
  <dc:creator>Alejandro Behringer</dc:creator>
  <cp:lastModifiedBy>Alejandro Behringer</cp:lastModifiedBy>
  <cp:revision>4</cp:revision>
  <dcterms:created xsi:type="dcterms:W3CDTF">2023-05-23T23:16:29Z</dcterms:created>
  <dcterms:modified xsi:type="dcterms:W3CDTF">2024-08-28T20:18:58Z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0x010100674FD52A83EA6F42B24A8CC4AC0D895F</vt:lpwstr>
  </property>
</Properties>
</file>